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69" r:id="rId6"/>
    <p:sldId id="270" r:id="rId7"/>
    <p:sldId id="260" r:id="rId8"/>
    <p:sldId id="259" r:id="rId9"/>
    <p:sldId id="261" r:id="rId10"/>
    <p:sldId id="262" r:id="rId11"/>
    <p:sldId id="263" r:id="rId12"/>
    <p:sldId id="265" r:id="rId13"/>
    <p:sldId id="267" r:id="rId14"/>
    <p:sldId id="266" r:id="rId15"/>
    <p:sldId id="272" r:id="rId16"/>
    <p:sldId id="271" r:id="rId17"/>
    <p:sldId id="273" r:id="rId18"/>
    <p:sldId id="276"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CDCDCD"/>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260" y="78"/>
      </p:cViewPr>
      <p:guideLst>
        <p:guide orient="horz" pos="2160"/>
        <p:guide pos="2880"/>
      </p:guideLst>
    </p:cSldViewPr>
  </p:slideViewPr>
  <p:notesTextViewPr>
    <p:cViewPr>
      <p:scale>
        <a:sx n="1" d="1"/>
        <a:sy n="1" d="1"/>
      </p:scale>
      <p:origin x="0" y="0"/>
    </p:cViewPr>
  </p:notesTextViewPr>
  <p:sorterViewPr>
    <p:cViewPr varScale="1">
      <p:scale>
        <a:sx n="1" d="1"/>
        <a:sy n="1" d="1"/>
      </p:scale>
      <p:origin x="0" y="-14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5432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0038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7395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chemeClr val="bg1">
              <a:lumMod val="95000"/>
              <a:alpha val="60000"/>
            </a:schemeClr>
          </a:solidFill>
        </p:spPr>
        <p:txBody>
          <a:bodyPr/>
          <a:lstStyle>
            <a:lvl1pPr>
              <a:defRPr>
                <a:latin typeface="DINPro-Black" pitchFamily="50" charset="0"/>
              </a:defRPr>
            </a:lvl1pPr>
          </a:lstStyle>
          <a:p>
            <a:r>
              <a:rPr lang="en-US" dirty="0"/>
              <a:t>Click to edit Master title style</a:t>
            </a:r>
          </a:p>
        </p:txBody>
      </p:sp>
      <p:sp>
        <p:nvSpPr>
          <p:cNvPr id="3" name="Content Placeholder 2"/>
          <p:cNvSpPr>
            <a:spLocks noGrp="1"/>
          </p:cNvSpPr>
          <p:nvPr>
            <p:ph idx="1"/>
          </p:nvPr>
        </p:nvSpPr>
        <p:spPr>
          <a:xfrm>
            <a:off x="457200" y="1219200"/>
            <a:ext cx="8229600" cy="4906963"/>
          </a:xfrm>
          <a:solidFill>
            <a:schemeClr val="bg1">
              <a:lumMod val="95000"/>
              <a:alpha val="60000"/>
            </a:schemeClr>
          </a:solidFill>
        </p:spPr>
        <p:txBody>
          <a:bodyPr/>
          <a:lstStyle>
            <a:lvl1pPr>
              <a:defRPr>
                <a:solidFill>
                  <a:srgbClr val="002060"/>
                </a:solidFill>
                <a:latin typeface="DINPro-Medium" pitchFamily="50" charset="0"/>
              </a:defRPr>
            </a:lvl1pPr>
            <a:lvl2pPr>
              <a:defRPr>
                <a:solidFill>
                  <a:srgbClr val="002060"/>
                </a:solidFill>
                <a:latin typeface="DINPro-Medium" pitchFamily="50" charset="0"/>
              </a:defRPr>
            </a:lvl2pPr>
            <a:lvl3pPr>
              <a:defRPr>
                <a:solidFill>
                  <a:srgbClr val="002060"/>
                </a:solidFill>
                <a:latin typeface="DINPro-Medium" pitchFamily="50" charset="0"/>
              </a:defRPr>
            </a:lvl3pPr>
            <a:lvl4pPr>
              <a:defRPr>
                <a:solidFill>
                  <a:srgbClr val="002060"/>
                </a:solidFill>
                <a:latin typeface="DINPro-Medium" pitchFamily="50" charset="0"/>
              </a:defRPr>
            </a:lvl4pPr>
            <a:lvl5pPr>
              <a:defRPr>
                <a:solidFill>
                  <a:srgbClr val="002060"/>
                </a:solidFill>
                <a:latin typeface="DINPro-Medium"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8939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34D5B-2E42-4788-967B-BF6B08C926C4}" type="datetimeFigureOut">
              <a:rPr lang="en-US" smtClean="0"/>
              <a:t>8/13/2017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5337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121691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234D5B-2E42-4788-967B-BF6B08C926C4}" type="datetimeFigureOut">
              <a:rPr lang="en-US" smtClean="0"/>
              <a:t>8/13/2017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0727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34D5B-2E42-4788-967B-BF6B08C926C4}" type="datetimeFigureOut">
              <a:rPr lang="en-US" smtClean="0"/>
              <a:t>8/13/2017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1926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34D5B-2E42-4788-967B-BF6B08C926C4}" type="datetimeFigureOut">
              <a:rPr lang="en-US" smtClean="0"/>
              <a:t>8/13/2017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955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62741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369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34D5B-2E42-4788-967B-BF6B08C926C4}" type="datetimeFigureOut">
              <a:rPr lang="en-US" smtClean="0"/>
              <a:t>8/13/2017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0165-C0A5-4C64-9E26-3E49E705D637}" type="slidenum">
              <a:rPr lang="en-US" smtClean="0"/>
              <a:t>‹#›</a:t>
            </a:fld>
            <a:endParaRPr lang="en-US"/>
          </a:p>
        </p:txBody>
      </p:sp>
    </p:spTree>
    <p:extLst>
      <p:ext uri="{BB962C8B-B14F-4D97-AF65-F5344CB8AC3E}">
        <p14:creationId xmlns:p14="http://schemas.microsoft.com/office/powerpoint/2010/main" val="42142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rgbClr val="002060"/>
          </a:solidFill>
          <a:latin typeface="+mj-lt"/>
          <a:ea typeface="+mj-ea"/>
          <a:cs typeface="+mj-cs"/>
        </a:defRPr>
      </a:lvl1pPr>
    </p:titleStyle>
    <p:body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kaggle.com/START-UMD/gt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smu.box.com/s/zhbm2idikopnuhxfvcxtmc880nud5pxa"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437"/>
          <a:stretch/>
        </p:blipFill>
        <p:spPr bwMode="auto">
          <a:xfrm>
            <a:off x="0" y="228600"/>
            <a:ext cx="9144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ubtitle 2"/>
          <p:cNvSpPr>
            <a:spLocks noGrp="1"/>
          </p:cNvSpPr>
          <p:nvPr>
            <p:ph type="subTitle" idx="1"/>
          </p:nvPr>
        </p:nvSpPr>
        <p:spPr>
          <a:xfrm>
            <a:off x="-48490" y="4817918"/>
            <a:ext cx="9296399" cy="1430482"/>
          </a:xfrm>
          <a:noFill/>
        </p:spPr>
        <p:txBody>
          <a:bodyPr>
            <a:noAutofit/>
          </a:bodyPr>
          <a:lstStyle/>
          <a:p>
            <a:r>
              <a:rPr lang="en-US" sz="2400" dirty="0">
                <a:solidFill>
                  <a:schemeClr val="tx1"/>
                </a:solidFill>
                <a:latin typeface="DINPro-Black" pitchFamily="50" charset="0"/>
              </a:rPr>
              <a:t>Max Herrera, Joshua Herrera, Patrick McDevitt, and Sunna Quazi</a:t>
            </a:r>
          </a:p>
          <a:p>
            <a:r>
              <a:rPr lang="en-US" sz="2400" dirty="0">
                <a:solidFill>
                  <a:schemeClr val="tx1"/>
                </a:solidFill>
                <a:latin typeface="DINPro-Medium" pitchFamily="50" charset="0"/>
              </a:rPr>
              <a:t>MSDS 7330 File Organization and Database Management</a:t>
            </a:r>
          </a:p>
          <a:p>
            <a:r>
              <a:rPr lang="en-US" sz="2400" dirty="0">
                <a:solidFill>
                  <a:schemeClr val="tx1"/>
                </a:solidFill>
                <a:latin typeface="DINPro-Medium" pitchFamily="50" charset="0"/>
              </a:rPr>
              <a:t>Section 405, Group A</a:t>
            </a:r>
          </a:p>
          <a:p>
            <a:endParaRPr lang="en-US" sz="2400" dirty="0">
              <a:solidFill>
                <a:schemeClr val="tx1"/>
              </a:solidFill>
              <a:latin typeface="DINPro-Medium" pitchFamily="50"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09825"/>
            <a:ext cx="31051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ytimg.com/vi/38dID-m1YzI/maxresdefault.jp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9418" t="9243" r="11695" b="13883"/>
          <a:stretch/>
        </p:blipFill>
        <p:spPr bwMode="auto">
          <a:xfrm>
            <a:off x="4085771" y="4423230"/>
            <a:ext cx="5058229" cy="24347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24400" y="274638"/>
            <a:ext cx="4419600" cy="1143000"/>
          </a:xfrm>
        </p:spPr>
        <p:txBody>
          <a:bodyPr>
            <a:normAutofit fontScale="90000"/>
          </a:bodyPr>
          <a:lstStyle/>
          <a:p>
            <a:pPr algn="r"/>
            <a:r>
              <a:rPr lang="en-US" b="1" dirty="0"/>
              <a:t>Data Normalization</a:t>
            </a:r>
            <a:br>
              <a:rPr lang="en-US" b="1" dirty="0"/>
            </a:br>
            <a:endParaRPr lang="en-US" dirty="0"/>
          </a:p>
        </p:txBody>
      </p:sp>
      <p:sp>
        <p:nvSpPr>
          <p:cNvPr id="3" name="Content Placeholder 2"/>
          <p:cNvSpPr>
            <a:spLocks noGrp="1"/>
          </p:cNvSpPr>
          <p:nvPr>
            <p:ph idx="1"/>
          </p:nvPr>
        </p:nvSpPr>
        <p:spPr>
          <a:xfrm>
            <a:off x="4085771" y="1600200"/>
            <a:ext cx="5134429" cy="4267199"/>
          </a:xfrm>
        </p:spPr>
        <p:txBody>
          <a:bodyPr>
            <a:noAutofit/>
          </a:bodyPr>
          <a:lstStyle/>
          <a:p>
            <a:pPr>
              <a:spcBef>
                <a:spcPts val="200"/>
              </a:spcBef>
            </a:pPr>
            <a:r>
              <a:rPr lang="en-US" sz="1700" dirty="0"/>
              <a:t>The data was profiled using SQL Server Data Profiler </a:t>
            </a:r>
          </a:p>
          <a:p>
            <a:pPr>
              <a:spcBef>
                <a:spcPts val="200"/>
              </a:spcBef>
            </a:pPr>
            <a:r>
              <a:rPr lang="en-US" sz="1700" dirty="0"/>
              <a:t>The profiler suggested that nine tables could be extracted from the large GT table. </a:t>
            </a:r>
          </a:p>
          <a:p>
            <a:pPr>
              <a:spcBef>
                <a:spcPts val="200"/>
              </a:spcBef>
            </a:pPr>
            <a:r>
              <a:rPr lang="en-US" sz="1700" dirty="0"/>
              <a:t>Individual tables were created using the columns from GT. These nine individual tables were validated by joining back to GT. </a:t>
            </a:r>
          </a:p>
          <a:p>
            <a:pPr>
              <a:spcBef>
                <a:spcPts val="200"/>
              </a:spcBef>
            </a:pPr>
            <a:r>
              <a:rPr lang="en-US" sz="1700" dirty="0"/>
              <a:t>The redundant columns were dropped form GT because they had been moved to the individual tables. </a:t>
            </a:r>
          </a:p>
          <a:p>
            <a:pPr>
              <a:spcBef>
                <a:spcPts val="200"/>
              </a:spcBef>
            </a:pPr>
            <a:r>
              <a:rPr lang="en-US" sz="1700" dirty="0"/>
              <a:t>Primary keys were created on the nine tables. </a:t>
            </a:r>
          </a:p>
          <a:p>
            <a:pPr>
              <a:spcBef>
                <a:spcPts val="200"/>
              </a:spcBef>
            </a:pPr>
            <a:r>
              <a:rPr lang="en-US" sz="1700" dirty="0"/>
              <a:t>From there, indices were created on the join columns in the GT table. Finally, a nine-way inner join was performed with the GT table to validate that everything has worked correctly.</a:t>
            </a:r>
          </a:p>
          <a:p>
            <a:endParaRPr lang="en-US" sz="1600" dirty="0"/>
          </a:p>
        </p:txBody>
      </p:sp>
      <p:pic>
        <p:nvPicPr>
          <p:cNvPr id="4098" name="Picture 2" descr="http://2.bp.blogspot.com/-wuinSTn-X4A/UwHmmceDQqI/AAAAAAAAJFo/5EjPg-LpAJc/s400/Sivakumar_Vellingiri_Normal_Forms_Post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9943" t="2591" r="10804" b="2644"/>
          <a:stretch/>
        </p:blipFill>
        <p:spPr bwMode="auto">
          <a:xfrm>
            <a:off x="7257" y="3628"/>
            <a:ext cx="4078514" cy="685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760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7296" y="469413"/>
            <a:ext cx="5029200" cy="4129314"/>
          </a:xfrm>
          <a:prstGeom prst="rect">
            <a:avLst/>
          </a:prstGeom>
        </p:spPr>
      </p:pic>
      <p:sp>
        <p:nvSpPr>
          <p:cNvPr id="2" name="Title 1"/>
          <p:cNvSpPr>
            <a:spLocks noGrp="1"/>
          </p:cNvSpPr>
          <p:nvPr>
            <p:ph type="title"/>
          </p:nvPr>
        </p:nvSpPr>
        <p:spPr>
          <a:xfrm>
            <a:off x="1905000" y="1149107"/>
            <a:ext cx="2819400" cy="13716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a:noAutofit/>
          </a:bodyPr>
          <a:lstStyle/>
          <a:p>
            <a:r>
              <a:rPr lang="en-US" sz="3200" dirty="0">
                <a:solidFill>
                  <a:schemeClr val="bg1"/>
                </a:solidFill>
                <a:effectLst>
                  <a:outerShdw blurRad="38100" dist="38100" dir="2700000" algn="tl">
                    <a:srgbClr val="000000">
                      <a:alpha val="43137"/>
                    </a:srgbClr>
                  </a:outerShdw>
                </a:effectLst>
                <a:latin typeface="Script MT Bold" panose="03040602040607080904" pitchFamily="66" charset="0"/>
              </a:rPr>
              <a:t>Before Normalization</a:t>
            </a:r>
          </a:p>
        </p:txBody>
      </p:sp>
      <p:pic>
        <p:nvPicPr>
          <p:cNvPr id="5" name="Content Placeholder 3"/>
          <p:cNvPicPr>
            <a:picLocks/>
          </p:cNvPicPr>
          <p:nvPr/>
        </p:nvPicPr>
        <p:blipFill>
          <a:blip r:embed="rId3"/>
          <a:stretch>
            <a:fillRect/>
          </a:stretch>
        </p:blipFill>
        <p:spPr>
          <a:xfrm>
            <a:off x="3429000" y="1723030"/>
            <a:ext cx="5638800" cy="3657600"/>
          </a:xfrm>
          <a:prstGeom prst="rect">
            <a:avLst/>
          </a:prstGeom>
          <a:solidFill>
            <a:schemeClr val="bg1">
              <a:lumMod val="95000"/>
              <a:alpha val="60000"/>
            </a:schemeClr>
          </a:solidFill>
        </p:spPr>
      </p:pic>
      <p:sp>
        <p:nvSpPr>
          <p:cNvPr id="6" name="Title 1"/>
          <p:cNvSpPr txBox="1">
            <a:spLocks/>
          </p:cNvSpPr>
          <p:nvPr/>
        </p:nvSpPr>
        <p:spPr>
          <a:xfrm>
            <a:off x="5567719" y="2362200"/>
            <a:ext cx="3048000" cy="12954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lvl1pPr algn="l" defTabSz="914400" rtl="0" eaLnBrk="1" latinLnBrk="0" hangingPunct="1">
              <a:spcBef>
                <a:spcPct val="0"/>
              </a:spcBef>
              <a:buNone/>
              <a:defRPr sz="4000" kern="1200">
                <a:solidFill>
                  <a:schemeClr val="dk1"/>
                </a:solidFill>
                <a:latin typeface="DINPro-Black" pitchFamily="50"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latin typeface="Script MT Bold" panose="03040602040607080904" pitchFamily="66" charset="0"/>
              </a:rPr>
              <a:t>After</a:t>
            </a:r>
            <a:br>
              <a:rPr lang="en-US" sz="2800" dirty="0">
                <a:effectLst>
                  <a:outerShdw blurRad="38100" dist="38100" dir="2700000" algn="tl">
                    <a:srgbClr val="000000">
                      <a:alpha val="43137"/>
                    </a:srgbClr>
                  </a:outerShdw>
                </a:effectLst>
                <a:latin typeface="Script MT Bold" panose="03040602040607080904" pitchFamily="66" charset="0"/>
              </a:rPr>
            </a:br>
            <a:r>
              <a:rPr lang="en-US" sz="2800" dirty="0">
                <a:effectLst>
                  <a:outerShdw blurRad="38100" dist="38100" dir="2700000" algn="tl">
                    <a:srgbClr val="000000">
                      <a:alpha val="43137"/>
                    </a:srgbClr>
                  </a:outerShdw>
                </a:effectLst>
                <a:latin typeface="Script MT Bold" panose="03040602040607080904" pitchFamily="66" charset="0"/>
              </a:rPr>
              <a:t>Normalization</a:t>
            </a:r>
          </a:p>
        </p:txBody>
      </p:sp>
      <p:sp>
        <p:nvSpPr>
          <p:cNvPr id="7" name="Rectangle 6"/>
          <p:cNvSpPr/>
          <p:nvPr/>
        </p:nvSpPr>
        <p:spPr>
          <a:xfrm>
            <a:off x="685800" y="5203358"/>
            <a:ext cx="7048500" cy="1569660"/>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We should say something about how these graphs imply normalization</a:t>
            </a:r>
          </a:p>
          <a:p>
            <a:pPr algn="ctr"/>
            <a:r>
              <a:rPr lang="en-US" sz="2400" dirty="0">
                <a:solidFill>
                  <a:srgbClr val="002060"/>
                </a:solidFill>
                <a:latin typeface="DINPro-Medium"/>
              </a:rPr>
              <a:t>&amp;</a:t>
            </a:r>
          </a:p>
          <a:p>
            <a:pPr algn="ctr"/>
            <a:r>
              <a:rPr lang="en-US" sz="2400" dirty="0">
                <a:solidFill>
                  <a:srgbClr val="002060"/>
                </a:solidFill>
                <a:latin typeface="DINPro-Medium"/>
              </a:rPr>
              <a:t>maybe why it makes sense (relationally)</a:t>
            </a:r>
          </a:p>
        </p:txBody>
      </p:sp>
    </p:spTree>
    <p:extLst>
      <p:ext uri="{BB962C8B-B14F-4D97-AF65-F5344CB8AC3E}">
        <p14:creationId xmlns:p14="http://schemas.microsoft.com/office/powerpoint/2010/main" val="93457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a:t>Data Analysis: Python</a:t>
            </a:r>
            <a:endParaRPr lang="en-US" dirty="0"/>
          </a:p>
        </p:txBody>
      </p:sp>
      <p:sp>
        <p:nvSpPr>
          <p:cNvPr id="3" name="Content Placeholder 2"/>
          <p:cNvSpPr>
            <a:spLocks noGrp="1"/>
          </p:cNvSpPr>
          <p:nvPr>
            <p:ph idx="1"/>
          </p:nvPr>
        </p:nvSpPr>
        <p:spPr>
          <a:xfrm>
            <a:off x="228600" y="1143001"/>
            <a:ext cx="8915400" cy="2286000"/>
          </a:xfrm>
        </p:spPr>
        <p:txBody>
          <a:bodyPr>
            <a:normAutofit/>
          </a:bodyPr>
          <a:lstStyle/>
          <a:p>
            <a:pPr marL="0" indent="0">
              <a:buNone/>
            </a:pPr>
            <a:r>
              <a:rPr lang="en-US" sz="2400" dirty="0"/>
              <a:t>We used python to analyze the data, and found that weapon of choice in indigent countries is the motor vehicle. </a:t>
            </a:r>
          </a:p>
          <a:p>
            <a:pPr marL="0" indent="0">
              <a:buNone/>
            </a:pPr>
            <a:r>
              <a:rPr lang="en-US" sz="2400" dirty="0"/>
              <a:t>Deduction: The favorite target of terrorists are abortion related centers and airports.</a:t>
            </a:r>
          </a:p>
          <a:p>
            <a:endParaRPr lang="en-US" sz="2400" dirty="0"/>
          </a:p>
        </p:txBody>
      </p:sp>
      <p:pic>
        <p:nvPicPr>
          <p:cNvPr id="5" name="Content Placeholder 3"/>
          <p:cNvPicPr>
            <a:picLocks/>
          </p:cNvPicPr>
          <p:nvPr/>
        </p:nvPicPr>
        <p:blipFill rotWithShape="1">
          <a:blip r:embed="rId2"/>
          <a:srcRect b="75547"/>
          <a:stretch/>
        </p:blipFill>
        <p:spPr>
          <a:xfrm>
            <a:off x="0" y="3124200"/>
            <a:ext cx="9144000" cy="3733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2" name="Picture 2" descr="https://oncirculation.files.wordpress.com/2015/04/hellow-3.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305300"/>
            <a:ext cx="3581400" cy="2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14801" y="109836"/>
            <a:ext cx="5257800" cy="2554545"/>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dirty="0"/>
              <a:t>combine slide 12, 13, 14 into 1 slide</a:t>
            </a:r>
          </a:p>
          <a:p>
            <a:pPr marL="457200" indent="-457200">
              <a:buFont typeface="Arial" panose="020B0604020202020204" pitchFamily="34" charset="0"/>
              <a:buChar char="•"/>
            </a:pPr>
            <a:r>
              <a:rPr lang="en-US" dirty="0"/>
              <a:t>do we actually need the code, or can we just show the images and results ??</a:t>
            </a:r>
          </a:p>
        </p:txBody>
      </p:sp>
    </p:spTree>
    <p:extLst>
      <p:ext uri="{BB962C8B-B14F-4D97-AF65-F5344CB8AC3E}">
        <p14:creationId xmlns:p14="http://schemas.microsoft.com/office/powerpoint/2010/main" val="4261906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p:cNvPicPr>
          <p:nvPr/>
        </p:nvPicPr>
        <p:blipFill rotWithShape="1">
          <a:blip r:embed="rId2"/>
          <a:srcRect l="9464" t="26666" r="55618" b="51598"/>
          <a:stretch/>
        </p:blipFill>
        <p:spPr>
          <a:xfrm>
            <a:off x="1295400" y="1458913"/>
            <a:ext cx="7861110" cy="3752850"/>
          </a:xfrm>
          <a:prstGeom prst="rect">
            <a:avLst/>
          </a:prstGeom>
        </p:spPr>
      </p:pic>
      <p:pic>
        <p:nvPicPr>
          <p:cNvPr id="5" name="Content Placeholder 3"/>
          <p:cNvPicPr>
            <a:picLocks/>
          </p:cNvPicPr>
          <p:nvPr/>
        </p:nvPicPr>
        <p:blipFill rotWithShape="1">
          <a:blip r:embed="rId2"/>
          <a:srcRect l="47883" t="25000" r="16961" b="70152"/>
          <a:stretch/>
        </p:blipFill>
        <p:spPr>
          <a:xfrm>
            <a:off x="3733800" y="5886451"/>
            <a:ext cx="5410200" cy="914400"/>
          </a:xfrm>
          <a:prstGeom prst="rect">
            <a:avLst/>
          </a:prstGeom>
        </p:spPr>
      </p:pic>
    </p:spTree>
    <p:extLst>
      <p:ext uri="{BB962C8B-B14F-4D97-AF65-F5344CB8AC3E}">
        <p14:creationId xmlns:p14="http://schemas.microsoft.com/office/powerpoint/2010/main" val="865884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p:cNvPicPr>
          <p:nvPr/>
        </p:nvPicPr>
        <p:blipFill rotWithShape="1">
          <a:blip r:embed="rId2"/>
          <a:srcRect l="49146" t="76184" r="15628" b="15188"/>
          <a:stretch/>
        </p:blipFill>
        <p:spPr>
          <a:xfrm>
            <a:off x="0" y="533400"/>
            <a:ext cx="3581400" cy="1143000"/>
          </a:xfrm>
          <a:prstGeom prst="rect">
            <a:avLst/>
          </a:prstGeom>
        </p:spPr>
      </p:pic>
      <p:pic>
        <p:nvPicPr>
          <p:cNvPr id="8" name="Content Placeholder 3"/>
          <p:cNvPicPr>
            <a:picLocks/>
          </p:cNvPicPr>
          <p:nvPr/>
        </p:nvPicPr>
        <p:blipFill rotWithShape="1">
          <a:blip r:embed="rId2"/>
          <a:srcRect l="9480" t="50000" r="4079" b="28887"/>
          <a:stretch/>
        </p:blipFill>
        <p:spPr>
          <a:xfrm>
            <a:off x="457200" y="3810000"/>
            <a:ext cx="8534400" cy="3048000"/>
          </a:xfrm>
          <a:prstGeom prst="rect">
            <a:avLst/>
          </a:prstGeom>
        </p:spPr>
      </p:pic>
      <p:pic>
        <p:nvPicPr>
          <p:cNvPr id="4" name="Content Placeholder 3"/>
          <p:cNvPicPr>
            <a:picLocks noGrp="1" noChangeAspect="1"/>
          </p:cNvPicPr>
          <p:nvPr>
            <p:ph idx="1"/>
          </p:nvPr>
        </p:nvPicPr>
        <p:blipFill rotWithShape="1">
          <a:blip r:embed="rId2">
            <a:clrChange>
              <a:clrFrom>
                <a:srgbClr val="FFFFFF"/>
              </a:clrFrom>
              <a:clrTo>
                <a:srgbClr val="FFFFFF">
                  <a:alpha val="0"/>
                </a:srgbClr>
              </a:clrTo>
            </a:clrChange>
          </a:blip>
          <a:srcRect l="10827" t="78710" r="56282"/>
          <a:stretch/>
        </p:blipFill>
        <p:spPr>
          <a:xfrm>
            <a:off x="2819400" y="-76200"/>
            <a:ext cx="6427159" cy="4038600"/>
          </a:xfrm>
          <a:prstGeom prst="rect">
            <a:avLst/>
          </a:prstGeom>
        </p:spPr>
      </p:pic>
    </p:spTree>
    <p:extLst>
      <p:ext uri="{BB962C8B-B14F-4D97-AF65-F5344CB8AC3E}">
        <p14:creationId xmlns:p14="http://schemas.microsoft.com/office/powerpoint/2010/main" val="1813825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FFFF"/>
            </a:gs>
          </a:gsLst>
          <a:lin ang="5400000" scaled="0"/>
        </a:gradFill>
        <a:effectLst/>
      </p:bgPr>
    </p:bg>
    <p:spTree>
      <p:nvGrpSpPr>
        <p:cNvPr id="1" name=""/>
        <p:cNvGrpSpPr/>
        <p:nvPr/>
      </p:nvGrpSpPr>
      <p:grpSpPr>
        <a:xfrm>
          <a:off x="0" y="0"/>
          <a:ext cx="0" cy="0"/>
          <a:chOff x="0" y="0"/>
          <a:chExt cx="0" cy="0"/>
        </a:xfrm>
      </p:grpSpPr>
      <p:pic>
        <p:nvPicPr>
          <p:cNvPr id="1030" name="Picture 6" descr="Image result for r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945380"/>
            <a:ext cx="2486624" cy="1927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3600"/>
              <a:t>Data Analysis: R</a:t>
            </a:r>
            <a:endParaRPr lang="en-US" sz="3600" dirty="0"/>
          </a:p>
        </p:txBody>
      </p:sp>
      <p:sp>
        <p:nvSpPr>
          <p:cNvPr id="4" name="Content Placeholder 3"/>
          <p:cNvSpPr>
            <a:spLocks noGrp="1"/>
          </p:cNvSpPr>
          <p:nvPr>
            <p:ph idx="1"/>
          </p:nvPr>
        </p:nvSpPr>
        <p:spPr>
          <a:xfrm>
            <a:off x="431346" y="5181600"/>
            <a:ext cx="6397625" cy="868363"/>
          </a:xfrm>
        </p:spPr>
        <p:txBody>
          <a:bodyPr>
            <a:noAutofit/>
          </a:bodyPr>
          <a:lstStyle/>
          <a:p>
            <a:pPr marL="0" indent="0">
              <a:buNone/>
            </a:pPr>
            <a:r>
              <a:rPr lang="en-US" sz="2400" dirty="0"/>
              <a:t>We can also observe that since 1970, attacks are moving eastward</a:t>
            </a:r>
          </a:p>
        </p:txBody>
      </p:sp>
      <p:sp>
        <p:nvSpPr>
          <p:cNvPr id="5" name="Text Placeholder 4"/>
          <p:cNvSpPr>
            <a:spLocks noGrp="1"/>
          </p:cNvSpPr>
          <p:nvPr>
            <p:ph type="body" sz="half" idx="2"/>
          </p:nvPr>
        </p:nvSpPr>
        <p:spPr>
          <a:xfrm>
            <a:off x="457200" y="1435101"/>
            <a:ext cx="3008313" cy="3746500"/>
          </a:xfrm>
        </p:spPr>
        <p:txBody>
          <a:bodyPr>
            <a:normAutofit/>
          </a:bodyPr>
          <a:lstStyle/>
          <a:p>
            <a:r>
              <a:rPr lang="en-US" sz="2000" dirty="0"/>
              <a:t>To understand Event Clustering and Geographic Trends:</a:t>
            </a:r>
          </a:p>
          <a:p>
            <a:pPr marL="342900" indent="-342900">
              <a:buFont typeface="Arial" panose="020B0604020202020204" pitchFamily="34" charset="0"/>
              <a:buChar char="•"/>
            </a:pPr>
            <a:r>
              <a:rPr lang="en-US" sz="2000" dirty="0"/>
              <a:t>Each geographic center of attacks for each year is depicted in longitude and latitude</a:t>
            </a:r>
          </a:p>
          <a:p>
            <a:pPr marL="342900" indent="-342900">
              <a:buFont typeface="Arial" panose="020B0604020202020204" pitchFamily="34" charset="0"/>
              <a:buChar char="•"/>
            </a:pPr>
            <a:r>
              <a:rPr lang="en-US" sz="2000" dirty="0"/>
              <a:t>In 1970: the center was in the North Atlantic Ocean </a:t>
            </a:r>
            <a:r>
              <a:rPr lang="en-US" sz="2000" i="1" dirty="0"/>
              <a:t>(just off the east coast of the US)</a:t>
            </a:r>
            <a:endParaRPr lang="en-US" sz="2000" dirty="0"/>
          </a:p>
          <a:p>
            <a:endParaRPr lang="en-US" dirty="0"/>
          </a:p>
          <a:p>
            <a:endParaRPr lang="en-US" dirty="0"/>
          </a:p>
        </p:txBody>
      </p:sp>
      <p:pic>
        <p:nvPicPr>
          <p:cNvPr id="1026" name="Picture 2" descr="C:\Users\esunqua\Desktop\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4440" y="812800"/>
            <a:ext cx="5369560" cy="3835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Image result for r stud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114801" y="109836"/>
            <a:ext cx="5257800" cy="2062103"/>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dirty="0"/>
              <a:t>combine slide 15 &amp; 16 into 1 slide</a:t>
            </a:r>
          </a:p>
          <a:p>
            <a:pPr marL="457200" indent="-457200">
              <a:buFont typeface="Arial" panose="020B0604020202020204" pitchFamily="34" charset="0"/>
              <a:buChar char="•"/>
            </a:pPr>
            <a:r>
              <a:rPr lang="en-US" dirty="0"/>
              <a:t>add a take-away box at bottom with significance</a:t>
            </a:r>
          </a:p>
        </p:txBody>
      </p:sp>
    </p:spTree>
    <p:extLst>
      <p:ext uri="{BB962C8B-B14F-4D97-AF65-F5344CB8AC3E}">
        <p14:creationId xmlns:p14="http://schemas.microsoft.com/office/powerpoint/2010/main" val="177726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thumb/9/97/The_Earth_seen_from_Apollo_17.jpg/1200px-The_Earth_seen_from_Apollo_17.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15833" t="23888" r="18949" b="27249"/>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4514"/>
            <a:ext cx="8229600" cy="1143000"/>
          </a:xfrm>
        </p:spPr>
        <p:txBody>
          <a:bodyPr>
            <a:normAutofit fontScale="90000"/>
          </a:bodyPr>
          <a:lstStyle/>
          <a:p>
            <a:r>
              <a:rPr lang="en-US" dirty="0"/>
              <a:t>R Analysis: </a:t>
            </a:r>
            <a:br>
              <a:rPr lang="en-US" dirty="0"/>
            </a:br>
            <a:r>
              <a:rPr lang="en-US" sz="3600" dirty="0"/>
              <a:t>Geographic Clustering on Map Over Time</a:t>
            </a:r>
          </a:p>
        </p:txBody>
      </p:sp>
      <p:pic>
        <p:nvPicPr>
          <p:cNvPr id="2050" name="Picture 2" descr="C:\Users\esunqua\Desktop\download (1).png"/>
          <p:cNvPicPr>
            <a:picLocks noChangeAspect="1" noChangeArrowheads="1"/>
          </p:cNvPicPr>
          <p:nvPr/>
        </p:nvPicPr>
        <p:blipFill rotWithShape="1">
          <a:blip r:embed="rId3">
            <a:extLst>
              <a:ext uri="{28A0092B-C50C-407E-A947-70E740481C1C}">
                <a14:useLocalDpi xmlns:a14="http://schemas.microsoft.com/office/drawing/2010/main" val="0"/>
              </a:ext>
            </a:extLst>
          </a:blip>
          <a:srcRect l="6314" r="7377"/>
          <a:stretch/>
        </p:blipFill>
        <p:spPr bwMode="auto">
          <a:xfrm>
            <a:off x="433316" y="1157514"/>
            <a:ext cx="5691112" cy="4709886"/>
          </a:xfrm>
          <a:prstGeom prst="roundRect">
            <a:avLst>
              <a:gd name="adj" fmla="val 8594"/>
            </a:avLst>
          </a:prstGeom>
          <a:solidFill>
            <a:srgbClr val="FFFFFF">
              <a:shade val="85000"/>
            </a:srgbClr>
          </a:solidFill>
          <a:ln w="28575">
            <a:solidFill>
              <a:schemeClr val="tx2">
                <a:lumMod val="60000"/>
                <a:lumOff val="40000"/>
              </a:schemeClr>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143485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4445" t="21481" r="6667" b="1185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esunqua\Desktop\download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6400800" cy="4572000"/>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0"/>
            <a:ext cx="6324600" cy="762000"/>
          </a:xfrm>
        </p:spPr>
        <p:txBody>
          <a:bodyPr>
            <a:noAutofit/>
          </a:bodyPr>
          <a:lstStyle/>
          <a:p>
            <a:r>
              <a:rPr lang="en-US" sz="2400" dirty="0"/>
              <a:t>Geographic Center and Dispersion </a:t>
            </a:r>
            <a:endParaRPr lang="en-US" sz="3600" dirty="0"/>
          </a:p>
        </p:txBody>
      </p:sp>
      <p:sp>
        <p:nvSpPr>
          <p:cNvPr id="3" name="Content Placeholder 2"/>
          <p:cNvSpPr>
            <a:spLocks noGrp="1"/>
          </p:cNvSpPr>
          <p:nvPr>
            <p:ph idx="1"/>
          </p:nvPr>
        </p:nvSpPr>
        <p:spPr>
          <a:xfrm>
            <a:off x="6553200" y="76200"/>
            <a:ext cx="2590800" cy="6781800"/>
          </a:xfrm>
        </p:spPr>
        <p:txBody>
          <a:bodyPr>
            <a:noAutofit/>
          </a:bodyPr>
          <a:lstStyle/>
          <a:p>
            <a:pPr marL="0" indent="0">
              <a:spcBef>
                <a:spcPts val="0"/>
              </a:spcBef>
              <a:buNone/>
            </a:pPr>
            <a:r>
              <a:rPr lang="en-US" sz="1200" b="1" dirty="0"/>
              <a:t>1970s</a:t>
            </a:r>
            <a:r>
              <a:rPr lang="en-US" sz="1200" dirty="0"/>
              <a:t> - large majority of events occurred within a 5000 km distance from the </a:t>
            </a:r>
            <a:r>
              <a:rPr lang="en-US" sz="1200" dirty="0" err="1"/>
              <a:t>geocentroid</a:t>
            </a:r>
            <a:br>
              <a:rPr lang="en-US" sz="1200" dirty="0"/>
            </a:br>
            <a:endParaRPr lang="en-US" sz="1200" dirty="0"/>
          </a:p>
          <a:p>
            <a:pPr marL="0" indent="0">
              <a:spcBef>
                <a:spcPts val="0"/>
              </a:spcBef>
              <a:buNone/>
            </a:pPr>
            <a:r>
              <a:rPr lang="en-US" sz="1200" b="1" dirty="0"/>
              <a:t>1980s</a:t>
            </a:r>
            <a:r>
              <a:rPr lang="en-US" sz="1200" dirty="0"/>
              <a:t> - the average distance increases slightly (now located between western Europe or northern South America) and a clear bi-modal trend begins to emerge. There is a population of events that appear consistently at more than 15000 km from the annual center.</a:t>
            </a:r>
            <a:br>
              <a:rPr lang="en-US" sz="1200" dirty="0"/>
            </a:br>
            <a:endParaRPr lang="en-US" sz="1200" dirty="0"/>
          </a:p>
          <a:p>
            <a:pPr marL="0" indent="0">
              <a:spcBef>
                <a:spcPts val="0"/>
              </a:spcBef>
              <a:buNone/>
            </a:pPr>
            <a:r>
              <a:rPr lang="en-US" sz="1200" b="1" dirty="0"/>
              <a:t>1990s</a:t>
            </a:r>
            <a:r>
              <a:rPr lang="en-US" sz="1200" dirty="0"/>
              <a:t> - slight reduction in population distance from the annual mean, and also a return to a primarily </a:t>
            </a:r>
            <a:r>
              <a:rPr lang="en-US" sz="1200" dirty="0" err="1"/>
              <a:t>uni</a:t>
            </a:r>
            <a:r>
              <a:rPr lang="en-US" sz="1200" dirty="0"/>
              <a:t>-model distribution, as the overall centroid begins to march eastward across Africa</a:t>
            </a:r>
            <a:br>
              <a:rPr lang="en-US" sz="1200" dirty="0"/>
            </a:br>
            <a:endParaRPr lang="en-US" sz="1200" dirty="0"/>
          </a:p>
          <a:p>
            <a:pPr marL="0" indent="0">
              <a:spcBef>
                <a:spcPts val="0"/>
              </a:spcBef>
              <a:buNone/>
            </a:pPr>
            <a:r>
              <a:rPr lang="en-US" sz="1200" b="1" dirty="0"/>
              <a:t>2000s</a:t>
            </a:r>
            <a:r>
              <a:rPr lang="en-US" sz="1200" dirty="0"/>
              <a:t> - much stronger concentration of events to the annual center - now generally within 4000 km of the annual center and a reappearance of a bi-modal distribution of events</a:t>
            </a:r>
            <a:br>
              <a:rPr lang="en-US" sz="1200" dirty="0"/>
            </a:br>
            <a:endParaRPr lang="en-US" sz="1200" dirty="0"/>
          </a:p>
          <a:p>
            <a:pPr marL="0" indent="0">
              <a:spcBef>
                <a:spcPts val="0"/>
              </a:spcBef>
              <a:buNone/>
            </a:pPr>
            <a:r>
              <a:rPr lang="en-US" sz="1200" b="1" dirty="0"/>
              <a:t>2010s</a:t>
            </a:r>
            <a:r>
              <a:rPr lang="en-US" sz="1200" dirty="0"/>
              <a:t> - least dispersion in the overall population difference from the annual centers. Thus, in the current era, there is a very strong concentration of terrorist events in the Mid-East, but also two other locations affected by 25% of the events.</a:t>
            </a:r>
          </a:p>
          <a:p>
            <a:pPr>
              <a:spcBef>
                <a:spcPts val="0"/>
              </a:spcBef>
            </a:pPr>
            <a:endParaRPr lang="en-US" sz="1200" dirty="0"/>
          </a:p>
        </p:txBody>
      </p:sp>
      <p:sp>
        <p:nvSpPr>
          <p:cNvPr id="7" name="TextBox 6"/>
          <p:cNvSpPr txBox="1"/>
          <p:nvPr/>
        </p:nvSpPr>
        <p:spPr>
          <a:xfrm>
            <a:off x="3429000" y="109836"/>
            <a:ext cx="5943601" cy="3970318"/>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800" dirty="0"/>
              <a:t>reduce number of words in text box</a:t>
            </a:r>
          </a:p>
          <a:p>
            <a:pPr marL="457200" indent="-457200">
              <a:buFont typeface="Arial" panose="020B0604020202020204" pitchFamily="34" charset="0"/>
              <a:buChar char="•"/>
            </a:pPr>
            <a:r>
              <a:rPr lang="en-US" sz="2800" dirty="0"/>
              <a:t>add a take-away box at bottom with significance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also need to add a timeline plot somewhere that shows increasing trend of number of events each year …. maybe this chart is good place to do that ??</a:t>
            </a:r>
          </a:p>
        </p:txBody>
      </p:sp>
    </p:spTree>
    <p:extLst>
      <p:ext uri="{BB962C8B-B14F-4D97-AF65-F5344CB8AC3E}">
        <p14:creationId xmlns:p14="http://schemas.microsoft.com/office/powerpoint/2010/main" val="5444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8845" y="914400"/>
            <a:ext cx="5207000" cy="3905250"/>
          </a:xfrm>
          <a:prstGeom prst="rect">
            <a:avLst/>
          </a:prstGeom>
        </p:spPr>
      </p:pic>
      <p:sp>
        <p:nvSpPr>
          <p:cNvPr id="9" name="Text Placeholder 3"/>
          <p:cNvSpPr txBox="1">
            <a:spLocks/>
          </p:cNvSpPr>
          <p:nvPr/>
        </p:nvSpPr>
        <p:spPr>
          <a:xfrm>
            <a:off x="389051" y="457200"/>
            <a:ext cx="3236913" cy="1492250"/>
          </a:xfrm>
          <a:prstGeom prst="rect">
            <a:avLst/>
          </a:prstGeom>
        </p:spPr>
        <p:txBody>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latin typeface="DINPro-Medium" pitchFamily="50" charset="0"/>
              </a:rPr>
              <a:t>Observable Trends</a:t>
            </a:r>
          </a:p>
          <a:p>
            <a:pPr lvl="1"/>
            <a:r>
              <a:rPr lang="en-US" sz="1600" dirty="0">
                <a:latin typeface="DINPro-Medium" pitchFamily="50" charset="0"/>
              </a:rPr>
              <a:t>1970s: Catholics vs. Protestants, US, Puerto Rico</a:t>
            </a:r>
          </a:p>
          <a:p>
            <a:pPr lvl="1"/>
            <a:r>
              <a:rPr lang="en-US" sz="1600" dirty="0">
                <a:latin typeface="DINPro-Medium" pitchFamily="50" charset="0"/>
              </a:rPr>
              <a:t>1980s: Abortion, Israel</a:t>
            </a:r>
          </a:p>
          <a:p>
            <a:pPr lvl="1"/>
            <a:r>
              <a:rPr lang="en-US" sz="1600" dirty="0">
                <a:latin typeface="DINPro-Medium" pitchFamily="50" charset="0"/>
              </a:rPr>
              <a:t>1990s: Turkey, Israel, India</a:t>
            </a:r>
          </a:p>
          <a:p>
            <a:endParaRPr lang="en-US" dirty="0">
              <a:latin typeface="DINPro-Medium" pitchFamily="50" charset="0"/>
            </a:endParaRPr>
          </a:p>
        </p:txBody>
      </p:sp>
      <p:pic>
        <p:nvPicPr>
          <p:cNvPr id="10" name="Picture 2" descr="1970 &#10;1971 &#10;augus t &#10;police &#10;firearm &#10;ex Jos Ve &#10;bomb &#10;1972 &#10;auto matic &#10;ex &#10;firearm &#10;automatic &#10;1975 &#10;1974 &#10;ex &#10;rue &#10;bomb &#10;catholic &#10;residence &#10;ex &#10;automatic &#10;s tation &#10;1978 &#10;civil &#10;residence &#10;christian &#10;democratic &#10;ex &#10;automatic &#10;s tation &#10;vehicle &#10;1981 &#10;de &#10;ex &#10;automatic &#10;station &#10;electrical &#10;ants &#10;rocket &#10;ex &#10;automatic &#10;electrical &#10;station &#10;bank &#10;vehicle &#10;1985 &#10;ex &#10;automatic &#10;line &#10;s tation &#10;electrical &#10;mne &#10;center &#10;re made &#10;branch &#10;central &#10;ex &#10;automatic &#10;s tation &#10;bomb &#10;car &#10;residence &#10;rocket &#10;branch &#10;school &#10;ex &#10;automatic &#10;s tation &#10;branch &#10;residence &#10;home &#10;ex &#10;automatic &#10;residence &#10;branch &#10;firearm &#10;automatic &#10;s tation &#10;firearm &#10;rue &#10;s tation &#10;1999 &#10;october &#10;november &#10;international 1976 &#10;embass &#10;disorders 1973 &#10;o rations black &#10;embass &#10;rpetrators &#10;bomb &#10;a List &#10;s ember &#10;december &#10;november &#10;p be &#10;attacks &#10;motive &#10;inc dent &#10;october &#10;consulate &#10;terrorism &#10;violence &#10;s tation &#10;october &#10;catholic s &#10;s tation &#10;consulate &#10;offices &#10;buildi &#10;international &#10;house &#10;rocket &#10;rocket &#10;residence &#10;residence automatic &#10;sus &#10;rebels &#10;ted &#10;cas uatties &#10;unvers &#10;violence &#10;office &#10;zebra &#10;32 &#10;mne &#10;buildi &#10;school &#10;c atholic &#10;school &#10;activists &#10;1997 &#10;rocket &#10;candidate &#10;attac ked &#10;cobn-,bia &#10;december &#10;30 &#10;wounded &#10;15 &#10;18 &#10;sus &#10;shot &#10;ted &#10;bomb &#10;civilians &#10;nov ember &#10;inc ident &#10;sus ted &#10;attacks &#10;c obmbia &#10;bus &#10;december &#10;bomb &#10;franc e &#10;claimed &#10;hdad &#10;kill &#10;oc tober &#10;attacks &#10;sus ted &#10;wounded &#10;suicide &#10;11 &#10;bomb &#10;claimed &#10;wounded &#10;kill &#10;claim &#10;attac k &#10;national &#10;incidents &#10;track' &#10;attac k &#10;2011 &#10;ac ademic &#10;lexis nexis &#10;terrorism &#10;counterterror ex &#10;re &#10;rted &#10;suicide &#10;lexis nexis &#10;academic &#10;ed &#10;wounded &#10;dec ember &#10;franc e &#10;november &#10;reuters &#10;rovised &#10;south &#10;secur &#10;watc h &#10;civilians &#10;wounded &#10;res &#10;nov &#10;sec "/>
          <p:cNvPicPr>
            <a:picLocks noChangeAspect="1" noChangeArrowheads="1"/>
          </p:cNvPicPr>
          <p:nvPr/>
        </p:nvPicPr>
        <p:blipFill rotWithShape="1">
          <a:blip r:embed="rId3">
            <a:extLst>
              <a:ext uri="{28A0092B-C50C-407E-A947-70E740481C1C}">
                <a14:useLocalDpi xmlns:a14="http://schemas.microsoft.com/office/drawing/2010/main" val="0"/>
              </a:ext>
            </a:extLst>
          </a:blip>
          <a:srcRect l="574" t="1775" r="71977" b="13562"/>
          <a:stretch/>
        </p:blipFill>
        <p:spPr bwMode="auto">
          <a:xfrm>
            <a:off x="533400" y="1949450"/>
            <a:ext cx="3969326" cy="4662749"/>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71800" y="4577427"/>
            <a:ext cx="6399675" cy="1569660"/>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400" dirty="0"/>
              <a:t>I think I have a word analysis by decade that may be easier to read … I'll look for that</a:t>
            </a:r>
          </a:p>
          <a:p>
            <a:pPr marL="457200" indent="-457200">
              <a:buFont typeface="Arial" panose="020B0604020202020204" pitchFamily="34" charset="0"/>
              <a:buChar char="•"/>
            </a:pPr>
            <a:r>
              <a:rPr lang="en-US" sz="2400" dirty="0"/>
              <a:t>add a take-away box at bottom with significance</a:t>
            </a:r>
          </a:p>
        </p:txBody>
      </p:sp>
      <p:sp>
        <p:nvSpPr>
          <p:cNvPr id="12" name="TextBox 11"/>
          <p:cNvSpPr txBox="1"/>
          <p:nvPr/>
        </p:nvSpPr>
        <p:spPr>
          <a:xfrm>
            <a:off x="5637568" y="309012"/>
            <a:ext cx="3506432" cy="646331"/>
          </a:xfrm>
          <a:prstGeom prst="rect">
            <a:avLst/>
          </a:prstGeom>
          <a:solidFill>
            <a:schemeClr val="bg1"/>
          </a:solidFill>
          <a:ln>
            <a:solidFill>
              <a:srgbClr val="7030A0"/>
            </a:solidFill>
          </a:ln>
        </p:spPr>
        <p:txBody>
          <a:bodyPr wrap="square" rtlCol="0">
            <a:spAutoFit/>
          </a:bodyPr>
          <a:lstStyle/>
          <a:p>
            <a:r>
              <a:rPr lang="en-US" dirty="0">
                <a:solidFill>
                  <a:srgbClr val="7030A0"/>
                </a:solidFill>
              </a:rPr>
              <a:t>this is animated gif that cycles thru the years in presentation mode</a:t>
            </a:r>
          </a:p>
        </p:txBody>
      </p:sp>
    </p:spTree>
    <p:extLst>
      <p:ext uri="{BB962C8B-B14F-4D97-AF65-F5344CB8AC3E}">
        <p14:creationId xmlns:p14="http://schemas.microsoft.com/office/powerpoint/2010/main" val="1060596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goosh.com/sat/files/2015/02/tcftc_img21.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9284" t="15215" r="18128" b="2128"/>
          <a:stretch/>
        </p:blipFill>
        <p:spPr bwMode="auto">
          <a:xfrm>
            <a:off x="-246744" y="0"/>
            <a:ext cx="9390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3827" y="609600"/>
            <a:ext cx="8229600" cy="1143000"/>
          </a:xfrm>
        </p:spPr>
        <p:txBody>
          <a:bodyPr/>
          <a:lstStyle/>
          <a:p>
            <a:r>
              <a:rPr lang="en-US" dirty="0"/>
              <a:t>Conclusions</a:t>
            </a:r>
          </a:p>
        </p:txBody>
      </p:sp>
      <p:sp>
        <p:nvSpPr>
          <p:cNvPr id="3" name="Content Placeholder 2"/>
          <p:cNvSpPr>
            <a:spLocks noGrp="1"/>
          </p:cNvSpPr>
          <p:nvPr>
            <p:ph idx="1"/>
          </p:nvPr>
        </p:nvSpPr>
        <p:spPr>
          <a:xfrm>
            <a:off x="105227" y="1524000"/>
            <a:ext cx="8686800" cy="4191000"/>
          </a:xfrm>
          <a:prstGeom prst="roundRect">
            <a:avLst/>
          </a:prstGeom>
          <a:solidFill>
            <a:srgbClr val="FFFFFF">
              <a:alpha val="56078"/>
            </a:srgbClr>
          </a:solidFill>
        </p:spPr>
        <p:txBody>
          <a:bodyPr>
            <a:noAutofit/>
          </a:bodyPr>
          <a:lstStyle/>
          <a:p>
            <a:r>
              <a:rPr lang="en-US" sz="2200" dirty="0"/>
              <a:t>Data is growing exponentially </a:t>
            </a:r>
          </a:p>
          <a:p>
            <a:pPr lvl="1"/>
            <a:r>
              <a:rPr lang="en-US" sz="2000" dirty="0"/>
              <a:t>SQL can be used to understand a new and seemingly overwhelmingly large datasets without destroying preexisting relationships</a:t>
            </a:r>
          </a:p>
          <a:p>
            <a:r>
              <a:rPr lang="en-US" sz="2200" dirty="0"/>
              <a:t>Our Python analysis allowed us to key trends that can allow us to predict and possibly deter future attacks</a:t>
            </a:r>
          </a:p>
          <a:p>
            <a:pPr lvl="1"/>
            <a:r>
              <a:rPr lang="en-US" sz="2000" dirty="0"/>
              <a:t>Motor Vehicles are the primary means of conducting terror</a:t>
            </a:r>
          </a:p>
          <a:p>
            <a:pPr lvl="1"/>
            <a:r>
              <a:rPr lang="en-US" sz="2000" dirty="0"/>
              <a:t>Abortion Centers and Airports are primary targets of terror</a:t>
            </a:r>
          </a:p>
          <a:p>
            <a:r>
              <a:rPr lang="en-US" sz="2200" dirty="0"/>
              <a:t>Nothing is constant. Our R analysis provides us insight into the evolution of modern terrorism so we can be better prepared for future developments</a:t>
            </a:r>
          </a:p>
        </p:txBody>
      </p:sp>
      <p:sp>
        <p:nvSpPr>
          <p:cNvPr id="5" name="TextBox 4"/>
          <p:cNvSpPr txBox="1"/>
          <p:nvPr/>
        </p:nvSpPr>
        <p:spPr>
          <a:xfrm>
            <a:off x="3429000" y="28460"/>
            <a:ext cx="6399675" cy="3785652"/>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400" dirty="0"/>
              <a:t>we should list the specific insights from terrorist data base that we are claiming as interesting …</a:t>
            </a:r>
          </a:p>
          <a:p>
            <a:pPr marL="457200" indent="-457200">
              <a:buFont typeface="Arial" panose="020B0604020202020204" pitchFamily="34" charset="0"/>
              <a:buChar char="•"/>
            </a:pPr>
            <a:r>
              <a:rPr lang="en-US" sz="2400" dirty="0"/>
              <a:t>small countries choice of weapons, event count changing over time, text analysis as indicator changing trends, geographic changes over the decades,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 think JW said we should have 5 insights … let's be clear about exactly they are from us</a:t>
            </a:r>
          </a:p>
        </p:txBody>
      </p:sp>
    </p:spTree>
    <p:extLst>
      <p:ext uri="{BB962C8B-B14F-4D97-AF65-F5344CB8AC3E}">
        <p14:creationId xmlns:p14="http://schemas.microsoft.com/office/powerpoint/2010/main" val="157133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ies.mit.edu/data-management/files/2016/10/cropped-data-management-hero.jpg"/>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978622"/>
            <a:ext cx="9144000" cy="5810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Global Terrorism Database</a:t>
            </a:r>
          </a:p>
        </p:txBody>
      </p:sp>
      <p:sp>
        <p:nvSpPr>
          <p:cNvPr id="3" name="Content Placeholder 2"/>
          <p:cNvSpPr>
            <a:spLocks noGrp="1"/>
          </p:cNvSpPr>
          <p:nvPr>
            <p:ph idx="1"/>
          </p:nvPr>
        </p:nvSpPr>
        <p:spPr>
          <a:xfrm>
            <a:off x="448937" y="1154892"/>
            <a:ext cx="8229600" cy="4003675"/>
          </a:xfrm>
          <a:solidFill>
            <a:schemeClr val="bg1">
              <a:lumMod val="95000"/>
              <a:alpha val="70000"/>
            </a:schemeClr>
          </a:solidFill>
        </p:spPr>
        <p:txBody>
          <a:bodyPr>
            <a:normAutofit/>
          </a:bodyPr>
          <a:lstStyle/>
          <a:p>
            <a:r>
              <a:rPr lang="en-US" sz="2000" dirty="0"/>
              <a:t>Open-source database including information on terrorist events around the world</a:t>
            </a:r>
          </a:p>
          <a:p>
            <a:r>
              <a:rPr lang="en-US" sz="2000" dirty="0"/>
              <a:t>Terrorist Attacks from 1970-2015</a:t>
            </a:r>
          </a:p>
          <a:p>
            <a:r>
              <a:rPr lang="en-US" sz="2000" dirty="0"/>
              <a:t>156,772 terrorist attacks</a:t>
            </a:r>
          </a:p>
          <a:p>
            <a:pPr lvl="1"/>
            <a:r>
              <a:rPr lang="en-US" sz="1800" dirty="0"/>
              <a:t>More than 83,000 bombings, 18,000 assassinations, and 11,000 kidnappings since 1970</a:t>
            </a:r>
          </a:p>
          <a:p>
            <a:r>
              <a:rPr lang="en-US" sz="2000" dirty="0"/>
              <a:t>137 Attributes</a:t>
            </a:r>
          </a:p>
          <a:p>
            <a:r>
              <a:rPr lang="en-US" sz="2000" dirty="0"/>
              <a:t>Systematic data on domestic as well as international terrorist incidents</a:t>
            </a:r>
          </a:p>
          <a:p>
            <a:r>
              <a:rPr lang="en-US" sz="2000" dirty="0"/>
              <a:t>Over 4,000,000 news articles and 25,000 news sources were reviewed to collect incident data from 1998 to 2016 alone</a:t>
            </a:r>
          </a:p>
          <a:p>
            <a:r>
              <a:rPr lang="en-US" sz="2000" dirty="0">
                <a:hlinkClick r:id="rId4"/>
              </a:rPr>
              <a:t>https://www.kaggle.com/START-UMD/gtd</a:t>
            </a:r>
            <a:r>
              <a:rPr lang="en-US" sz="2000" dirty="0"/>
              <a:t>.  (29 Mb)</a:t>
            </a:r>
          </a:p>
          <a:p>
            <a:r>
              <a:rPr lang="en-US" sz="2000" dirty="0"/>
              <a:t>https://www.start.umd.edu/gtd</a:t>
            </a:r>
          </a:p>
        </p:txBody>
      </p:sp>
      <p:sp>
        <p:nvSpPr>
          <p:cNvPr id="4" name="Rectangle 3"/>
          <p:cNvSpPr/>
          <p:nvPr/>
        </p:nvSpPr>
        <p:spPr>
          <a:xfrm>
            <a:off x="1562100" y="5410200"/>
            <a:ext cx="6019800" cy="830997"/>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Currently the most comprehensive unclassified database on terrorist events in the world</a:t>
            </a:r>
          </a:p>
        </p:txBody>
      </p:sp>
    </p:spTree>
    <p:extLst>
      <p:ext uri="{BB962C8B-B14F-4D97-AF65-F5344CB8AC3E}">
        <p14:creationId xmlns:p14="http://schemas.microsoft.com/office/powerpoint/2010/main" val="162880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rgbClr r="0" g="0" b="0"/>
            </a:gs>
            <a:gs pos="0">
              <a:schemeClr val="bg1">
                <a:lumMod val="50000"/>
              </a:schemeClr>
            </a:gs>
            <a:gs pos="0">
              <a:schemeClr val="bg1">
                <a:lumMod val="50000"/>
              </a:schemeClr>
            </a:gs>
            <a:gs pos="0">
              <a:schemeClr val="bg1">
                <a:lumMod val="65000"/>
              </a:schemeClr>
            </a:gs>
            <a:gs pos="100000">
              <a:schemeClr val="bg1">
                <a:lumMod val="65000"/>
              </a:schemeClr>
            </a:gs>
            <a:gs pos="80000">
              <a:schemeClr val="bg1"/>
            </a:gs>
            <a:gs pos="24000">
              <a:schemeClr val="bg1"/>
            </a:gs>
          </a:gsLst>
          <a:lin ang="2700000" scaled="1"/>
          <a:tileRect/>
        </a:gradFill>
        <a:effectLst/>
      </p:bgPr>
    </p:bg>
    <p:spTree>
      <p:nvGrpSpPr>
        <p:cNvPr id="1" name=""/>
        <p:cNvGrpSpPr/>
        <p:nvPr/>
      </p:nvGrpSpPr>
      <p:grpSpPr>
        <a:xfrm>
          <a:off x="0" y="0"/>
          <a:ext cx="0" cy="0"/>
          <a:chOff x="0" y="0"/>
          <a:chExt cx="0" cy="0"/>
        </a:xfrm>
      </p:grpSpPr>
      <p:pic>
        <p:nvPicPr>
          <p:cNvPr id="3074" name="Picture 2" descr="https://thumb9.shutterstock.com/display_pic_with_logo/1459244/456548062/stock-vector-terrorism-cloud-of-words-in-a-circle-vector-illustration-about-terror-war-and-extremism-red-456548062.jpg"/>
          <p:cNvPicPr>
            <a:picLocks noChangeAspect="1" noChangeArrowheads="1"/>
          </p:cNvPicPr>
          <p:nvPr/>
        </p:nvPicPr>
        <p:blipFill rotWithShape="1">
          <a:blip r:embed="rId2">
            <a:clrChange>
              <a:clrFrom>
                <a:srgbClr val="F1F1F1"/>
              </a:clrFrom>
              <a:clrTo>
                <a:srgbClr val="F1F1F1">
                  <a:alpha val="0"/>
                </a:srgbClr>
              </a:clrTo>
            </a:clrChange>
            <a:lum bright="70000" contrast="-70000"/>
            <a:extLst>
              <a:ext uri="{28A0092B-C50C-407E-A947-70E740481C1C}">
                <a14:useLocalDpi xmlns:a14="http://schemas.microsoft.com/office/drawing/2010/main" val="0"/>
              </a:ext>
            </a:extLst>
          </a:blip>
          <a:srcRect l="2424" t="3133" r="3515" b="4332"/>
          <a:stretch/>
        </p:blipFill>
        <p:spPr bwMode="auto">
          <a:xfrm>
            <a:off x="2819400" y="3886200"/>
            <a:ext cx="3025779"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381000"/>
            <a:ext cx="8229600" cy="1143000"/>
          </a:xfrm>
        </p:spPr>
        <p:txBody>
          <a:bodyPr/>
          <a:lstStyle/>
          <a:p>
            <a:r>
              <a:rPr lang="en-US" dirty="0">
                <a:latin typeface="DINPro-Black" pitchFamily="50" charset="0"/>
              </a:rPr>
              <a:t>GTD defines </a:t>
            </a:r>
            <a:r>
              <a:rPr lang="en-US" u="sng" dirty="0">
                <a:latin typeface="DINPro-Black" pitchFamily="50" charset="0"/>
              </a:rPr>
              <a:t>Terrorism</a:t>
            </a:r>
            <a:r>
              <a:rPr lang="en-US" dirty="0">
                <a:latin typeface="DINPro-Black" pitchFamily="50" charset="0"/>
              </a:rPr>
              <a:t> as:</a:t>
            </a:r>
          </a:p>
        </p:txBody>
      </p:sp>
      <p:sp>
        <p:nvSpPr>
          <p:cNvPr id="3" name="Content Placeholder 2"/>
          <p:cNvSpPr>
            <a:spLocks noGrp="1"/>
          </p:cNvSpPr>
          <p:nvPr>
            <p:ph idx="1"/>
          </p:nvPr>
        </p:nvSpPr>
        <p:spPr>
          <a:xfrm>
            <a:off x="0" y="1752600"/>
            <a:ext cx="9144000" cy="2514600"/>
          </a:xfrm>
        </p:spPr>
        <p:txBody>
          <a:bodyPr>
            <a:normAutofit/>
          </a:bodyPr>
          <a:lstStyle/>
          <a:p>
            <a:pPr marL="0" indent="0" algn="ctr">
              <a:buNone/>
            </a:pPr>
            <a:r>
              <a:rPr lang="en-US" dirty="0">
                <a:latin typeface="DINPro-Medium" pitchFamily="50" charset="0"/>
              </a:rPr>
              <a:t>"The threatened or actual use of illegal force and violence by a non-state actor to attain a political, economic, religious, or social goal through fear, coercion, or intimidation."</a:t>
            </a:r>
          </a:p>
          <a:p>
            <a:pPr marL="0" indent="0" algn="ctr">
              <a:buNone/>
            </a:pPr>
            <a:endParaRPr lang="en-US" dirty="0">
              <a:latin typeface="DINPro-Medium" pitchFamily="50" charset="0"/>
            </a:endParaRPr>
          </a:p>
        </p:txBody>
      </p:sp>
    </p:spTree>
    <p:extLst>
      <p:ext uri="{BB962C8B-B14F-4D97-AF65-F5344CB8AC3E}">
        <p14:creationId xmlns:p14="http://schemas.microsoft.com/office/powerpoint/2010/main" val="156062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Project</a:t>
            </a:r>
            <a:endParaRPr lang="en-US" dirty="0"/>
          </a:p>
        </p:txBody>
      </p:sp>
      <p:sp>
        <p:nvSpPr>
          <p:cNvPr id="3" name="Content Placeholder 2"/>
          <p:cNvSpPr>
            <a:spLocks noGrp="1"/>
          </p:cNvSpPr>
          <p:nvPr>
            <p:ph idx="1"/>
          </p:nvPr>
        </p:nvSpPr>
        <p:spPr/>
        <p:txBody>
          <a:bodyPr/>
          <a:lstStyle/>
          <a:p>
            <a:r>
              <a:rPr lang="en-US"/>
              <a:t>Identified GTD as opportunity to explore / organize / normalize / evaluate a large dataset in support of objectives of this course</a:t>
            </a:r>
          </a:p>
          <a:p>
            <a:r>
              <a:rPr lang="en-US"/>
              <a:t>Identified relational database as most supportive for this database and project</a:t>
            </a:r>
          </a:p>
          <a:p>
            <a:r>
              <a:rPr lang="en-US"/>
              <a:t>Convert raw data set to usable tables</a:t>
            </a:r>
          </a:p>
          <a:p>
            <a:r>
              <a:rPr lang="en-US"/>
              <a:t>Imported to SQL database</a:t>
            </a:r>
          </a:p>
          <a:p>
            <a:r>
              <a:rPr lang="en-US"/>
              <a:t>Normalized database</a:t>
            </a:r>
          </a:p>
          <a:p>
            <a:r>
              <a:rPr lang="en-US"/>
              <a:t>Identified time-based and geographic insights</a:t>
            </a:r>
            <a:endParaRPr lang="en-US" dirty="0"/>
          </a:p>
        </p:txBody>
      </p:sp>
    </p:spTree>
    <p:extLst>
      <p:ext uri="{BB962C8B-B14F-4D97-AF65-F5344CB8AC3E}">
        <p14:creationId xmlns:p14="http://schemas.microsoft.com/office/powerpoint/2010/main" val="71860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qlmag.com/site-files/sqlmag.com/files/uploads/2008/08/sql-595x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171" y="0"/>
            <a:ext cx="257146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performance.com/wp-content/uploads/2016/10/sql-database-windows-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657600"/>
            <a:ext cx="3276600" cy="32766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Why Choose SQL?</a:t>
            </a:r>
            <a:endParaRPr lang="en-US" dirty="0"/>
          </a:p>
        </p:txBody>
      </p:sp>
      <p:sp>
        <p:nvSpPr>
          <p:cNvPr id="3" name="Content Placeholder 2"/>
          <p:cNvSpPr>
            <a:spLocks noGrp="1"/>
          </p:cNvSpPr>
          <p:nvPr>
            <p:ph idx="1"/>
          </p:nvPr>
        </p:nvSpPr>
        <p:spPr>
          <a:xfrm>
            <a:off x="1523082" y="1189038"/>
            <a:ext cx="7162800" cy="4602163"/>
          </a:xfrm>
        </p:spPr>
        <p:txBody>
          <a:bodyPr/>
          <a:lstStyle/>
          <a:p>
            <a:r>
              <a:rPr lang="en-US" sz="2400" dirty="0"/>
              <a:t>We didn’t know about MongoDB until last week ;) </a:t>
            </a:r>
          </a:p>
          <a:p>
            <a:r>
              <a:rPr lang="en-US" sz="2400" dirty="0"/>
              <a:t>Raw dataset was in tabular / column structure</a:t>
            </a:r>
          </a:p>
          <a:p>
            <a:r>
              <a:rPr lang="en-US" sz="2400" dirty="0"/>
              <a:t>The 137 attributes are interdependent, which complement an relationship database</a:t>
            </a:r>
          </a:p>
          <a:p>
            <a:r>
              <a:rPr lang="en-US" sz="2400" dirty="0"/>
              <a:t>There was seemingly a great amount of redundant data, which would benefit from normalization</a:t>
            </a:r>
          </a:p>
          <a:p>
            <a:r>
              <a:rPr lang="en-US" sz="2400" dirty="0"/>
              <a:t>Relational database facilitates analyzing the multiple subtypes of information: geographic, forensic, demographic, political</a:t>
            </a:r>
          </a:p>
          <a:p>
            <a:r>
              <a:rPr lang="en-US" sz="2400" dirty="0"/>
              <a:t>Dataset is ~big, but not huge</a:t>
            </a:r>
          </a:p>
        </p:txBody>
      </p:sp>
    </p:spTree>
    <p:extLst>
      <p:ext uri="{BB962C8B-B14F-4D97-AF65-F5344CB8AC3E}">
        <p14:creationId xmlns:p14="http://schemas.microsoft.com/office/powerpoint/2010/main" val="344093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itfalls"/>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016" t="1" r="10939" b="-42995"/>
          <a:stretch/>
        </p:blipFill>
        <p:spPr bwMode="auto">
          <a:xfrm>
            <a:off x="0" y="-87506"/>
            <a:ext cx="9144000" cy="70045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6600"/>
              <a:t>Data Loading Pitfalls</a:t>
            </a:r>
            <a:endParaRPr lang="en-US" sz="6600" dirty="0"/>
          </a:p>
        </p:txBody>
      </p:sp>
      <p:sp>
        <p:nvSpPr>
          <p:cNvPr id="3" name="Content Placeholder 2"/>
          <p:cNvSpPr>
            <a:spLocks noGrp="1"/>
          </p:cNvSpPr>
          <p:nvPr>
            <p:ph idx="1"/>
          </p:nvPr>
        </p:nvSpPr>
        <p:spPr>
          <a:xfrm>
            <a:off x="270125" y="1362352"/>
            <a:ext cx="8229600" cy="4525963"/>
          </a:xfrm>
        </p:spPr>
        <p:txBody>
          <a:bodyPr>
            <a:normAutofit/>
          </a:bodyPr>
          <a:lstStyle/>
          <a:p>
            <a:r>
              <a:rPr lang="en-US" sz="2400" dirty="0"/>
              <a:t>Initially, the GT data would not import into MYSQL</a:t>
            </a:r>
          </a:p>
          <a:p>
            <a:r>
              <a:rPr lang="en-US" sz="2400" dirty="0"/>
              <a:t>We needed to make each column varchar(MAX) initially.</a:t>
            </a:r>
          </a:p>
          <a:p>
            <a:r>
              <a:rPr lang="en-US" sz="2400" dirty="0"/>
              <a:t>Each column was surrounded by triple quotes, so we cleaned up the data.</a:t>
            </a:r>
          </a:p>
          <a:p>
            <a:r>
              <a:rPr lang="en-US" sz="2400" dirty="0"/>
              <a:t>File size of DDL file 48.8mb</a:t>
            </a:r>
          </a:p>
        </p:txBody>
      </p:sp>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0"/>
          <a:stretch/>
        </p:blipFill>
        <p:spPr bwMode="auto">
          <a:xfrm>
            <a:off x="1853170" y="4326348"/>
            <a:ext cx="2275671" cy="212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7" t="8262" r="39235" b="62896"/>
          <a:stretch/>
        </p:blipFill>
        <p:spPr bwMode="auto">
          <a:xfrm>
            <a:off x="4162963" y="3243161"/>
            <a:ext cx="46481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44871" y="4003182"/>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10" name="TextBox 9"/>
          <p:cNvSpPr txBox="1"/>
          <p:nvPr/>
        </p:nvSpPr>
        <p:spPr>
          <a:xfrm>
            <a:off x="4199248" y="29718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Data Definition File (DDL)</a:t>
            </a: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24" t="6819" r="22036"/>
          <a:stretch/>
        </p:blipFill>
        <p:spPr bwMode="auto">
          <a:xfrm>
            <a:off x="4128841" y="4932148"/>
            <a:ext cx="4682322" cy="14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128327" y="2971800"/>
            <a:ext cx="4682835" cy="16548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76400" y="4003182"/>
            <a:ext cx="2431143" cy="244495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28841" y="4610565"/>
            <a:ext cx="4682322" cy="18547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31039" y="4624223"/>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7" name="Rectangle 16"/>
          <p:cNvSpPr/>
          <p:nvPr/>
        </p:nvSpPr>
        <p:spPr>
          <a:xfrm>
            <a:off x="6296563" y="4901708"/>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https://cdn.xl.thumbs.canstockphoto.com/canstock2551366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dn.xl.thumbs.canstockphoto.com/canstock25513669.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744"/>
          <a:stretch/>
        </p:blipFill>
        <p:spPr bwMode="auto">
          <a:xfrm rot="20737175">
            <a:off x="3223951" y="3938891"/>
            <a:ext cx="1974449" cy="120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9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236x/ab/c2/32/abc2327c395857b553647db2294907a6--metal-wall-decor-metal-wall-art.jpg"/>
          <p:cNvPicPr>
            <a:picLocks noChangeAspect="1" noChangeArrowheads="1"/>
          </p:cNvPicPr>
          <p:nvPr/>
        </p:nvPicPr>
        <p:blipFill rotWithShape="1">
          <a:blip r:embed="rId2">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154" r="1539" b="3792"/>
          <a:stretch/>
        </p:blipFill>
        <p:spPr bwMode="auto">
          <a:xfrm>
            <a:off x="0" y="304800"/>
            <a:ext cx="9144000" cy="69949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sz="5400"/>
              <a:t>Data Wrangling</a:t>
            </a:r>
            <a:endParaRPr lang="en-US" sz="5400" dirty="0"/>
          </a:p>
        </p:txBody>
      </p:sp>
      <p:sp>
        <p:nvSpPr>
          <p:cNvPr id="3" name="Content Placeholder 2"/>
          <p:cNvSpPr>
            <a:spLocks noGrp="1"/>
          </p:cNvSpPr>
          <p:nvPr>
            <p:ph idx="1"/>
          </p:nvPr>
        </p:nvSpPr>
        <p:spPr>
          <a:xfrm>
            <a:off x="228600" y="914400"/>
            <a:ext cx="8763000" cy="5334000"/>
          </a:xfrm>
          <a:solidFill>
            <a:srgbClr val="FFFFFF">
              <a:alpha val="65098"/>
            </a:srgbClr>
          </a:solidFill>
        </p:spPr>
        <p:txBody>
          <a:bodyPr>
            <a:noAutofit/>
          </a:bodyPr>
          <a:lstStyle/>
          <a:p>
            <a:pPr marL="514350" indent="-514350">
              <a:buFont typeface="+mj-lt"/>
              <a:buAutoNum type="arabicPeriod"/>
            </a:pPr>
            <a:r>
              <a:rPr lang="en-US" sz="2000"/>
              <a:t>Import </a:t>
            </a:r>
            <a:r>
              <a:rPr lang="en-US" sz="1800"/>
              <a:t>the data into a Microsoft SQL Server database.  </a:t>
            </a:r>
          </a:p>
          <a:p>
            <a:pPr marL="0" indent="0">
              <a:buNone/>
            </a:pPr>
            <a:r>
              <a:rPr lang="en-US" sz="1800" b="1"/>
              <a:t>We needed to make each column varchar(MAX) initially. Each column was surrounded by triple quotes, </a:t>
            </a:r>
            <a:r>
              <a:rPr lang="en-US" sz="2000" b="1"/>
              <a:t>so we cleaned up the data:</a:t>
            </a:r>
          </a:p>
          <a:p>
            <a:pPr marL="514350" indent="-514350">
              <a:buFont typeface="+mj-lt"/>
              <a:buAutoNum type="arabicPeriod" startAt="2"/>
            </a:pPr>
            <a:r>
              <a:rPr lang="en-US" sz="2000"/>
              <a:t>Write</a:t>
            </a:r>
            <a:r>
              <a:rPr lang="en-US" sz="1800"/>
              <a:t> scripts to determine the max length of each column, and alter the column width for each of the 127 columns accordingly.   </a:t>
            </a:r>
          </a:p>
          <a:p>
            <a:pPr marL="514350" indent="-514350">
              <a:buFont typeface="+mj-lt"/>
              <a:buAutoNum type="arabicPeriod" startAt="2"/>
            </a:pPr>
            <a:r>
              <a:rPr lang="en-US" sz="2000"/>
              <a:t>Use</a:t>
            </a:r>
            <a:r>
              <a:rPr lang="en-US" sz="1800"/>
              <a:t> the sliding window functions to determine distribution of values for each of the 127 columns.  </a:t>
            </a:r>
          </a:p>
          <a:p>
            <a:pPr marL="514350" indent="-514350">
              <a:buFont typeface="+mj-lt"/>
              <a:buAutoNum type="arabicPeriod" startAt="2"/>
            </a:pPr>
            <a:r>
              <a:rPr lang="en-US" sz="2000"/>
              <a:t>Output </a:t>
            </a:r>
            <a:r>
              <a:rPr lang="en-US" sz="1800"/>
              <a:t> the distribution of values per column into one table, DISTRIBUTION_TABLE.  </a:t>
            </a:r>
          </a:p>
          <a:p>
            <a:pPr marL="514350" indent="-514350">
              <a:buFont typeface="+mj-lt"/>
              <a:buAutoNum type="arabicPeriod" startAt="2"/>
            </a:pPr>
            <a:r>
              <a:rPr lang="en-US" sz="2000"/>
              <a:t>Connect </a:t>
            </a:r>
            <a:r>
              <a:rPr lang="en-US" sz="1800"/>
              <a:t>the SQL server to MYSQL to transfer the data using SSIS via an ODBC connection.  </a:t>
            </a:r>
          </a:p>
          <a:p>
            <a:pPr marL="514350" indent="-514350">
              <a:buFont typeface="+mj-lt"/>
              <a:buAutoNum type="arabicPeriod" startAt="2"/>
            </a:pPr>
            <a:r>
              <a:rPr lang="en-US" sz="2000"/>
              <a:t>Perform</a:t>
            </a:r>
            <a:r>
              <a:rPr lang="en-US" sz="1800"/>
              <a:t> a MYSQL dump of the data for the GT (I.e., the global terrorism table) and the DISTRIBUTION_TABLE and uploaded it into box so that it could be loaded by the other teammates.  </a:t>
            </a:r>
          </a:p>
          <a:p>
            <a:pPr marL="0" indent="0">
              <a:buNone/>
            </a:pPr>
            <a:r>
              <a:rPr lang="en-US" sz="1800"/>
              <a:t>	</a:t>
            </a:r>
            <a:r>
              <a:rPr lang="en-US" sz="1800" b="1"/>
              <a:t>This allowed the team to start with the same dataset.</a:t>
            </a:r>
          </a:p>
          <a:p>
            <a:pPr marL="0" indent="0">
              <a:buNone/>
            </a:pPr>
            <a:r>
              <a:rPr lang="en-US" sz="1600"/>
              <a:t>All the scripts that were created to wrangle,  and analyze the data can be found here.  </a:t>
            </a:r>
            <a:r>
              <a:rPr lang="en-US" sz="1600" u="sng">
                <a:hlinkClick r:id="rId4"/>
              </a:rPr>
              <a:t>https://smu.box.com/s/zhbm2idikopnuhxfvcxtmc880nud5pxa</a:t>
            </a:r>
            <a:r>
              <a:rPr lang="en-US" sz="1600"/>
              <a:t>.   There were 22 scripts written to wrangle and profile the data.   The SQL dump generated to scripts, which can be found in the importdataintomysql folder.  The stored procedures and sql used is for both microsoft sql server and mysql</a:t>
            </a:r>
          </a:p>
          <a:p>
            <a:pPr marL="0" indent="0">
              <a:buNone/>
            </a:pPr>
            <a:endParaRPr lang="en-US" sz="1800" dirty="0"/>
          </a:p>
        </p:txBody>
      </p:sp>
    </p:spTree>
    <p:extLst>
      <p:ext uri="{BB962C8B-B14F-4D97-AF65-F5344CB8AC3E}">
        <p14:creationId xmlns:p14="http://schemas.microsoft.com/office/powerpoint/2010/main" val="110859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s://s-media-cache-ak0.pinimg.com/originals/03/73/73/0373736e3136ed301813bc5bdd94950e.jpg"/>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47000"/>
                    </a14:imgEffect>
                  </a14:imgLayer>
                </a14:imgProps>
              </a:ext>
              <a:ext uri="{28A0092B-C50C-407E-A947-70E740481C1C}">
                <a14:useLocalDpi xmlns:a14="http://schemas.microsoft.com/office/drawing/2010/main" val="0"/>
              </a:ext>
            </a:extLst>
          </a:blip>
          <a:srcRect t="-9491" b="80238"/>
          <a:stretch/>
        </p:blipFill>
        <p:spPr bwMode="auto">
          <a:xfrm>
            <a:off x="76200" y="-865415"/>
            <a:ext cx="9064625" cy="2950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 y="2432762"/>
            <a:ext cx="3248459" cy="209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135" y="152400"/>
            <a:ext cx="8229600" cy="1143000"/>
          </a:xfrm>
        </p:spPr>
        <p:txBody>
          <a:bodyPr/>
          <a:lstStyle/>
          <a:p>
            <a:r>
              <a:rPr lang="en-US" dirty="0">
                <a:latin typeface="DINPro-Black" pitchFamily="50" charset="0"/>
              </a:rPr>
              <a:t>Our Framework</a:t>
            </a:r>
          </a:p>
        </p:txBody>
      </p:sp>
      <p:sp>
        <p:nvSpPr>
          <p:cNvPr id="3" name="Content Placeholder 2"/>
          <p:cNvSpPr>
            <a:spLocks noGrp="1"/>
          </p:cNvSpPr>
          <p:nvPr>
            <p:ph idx="1"/>
          </p:nvPr>
        </p:nvSpPr>
        <p:spPr>
          <a:xfrm>
            <a:off x="481135" y="1242219"/>
            <a:ext cx="8229600" cy="1500981"/>
          </a:xfrm>
        </p:spPr>
        <p:txBody>
          <a:bodyPr>
            <a:noAutofit/>
          </a:bodyPr>
          <a:lstStyle/>
          <a:p>
            <a:pPr marL="0" indent="0">
              <a:buNone/>
            </a:pPr>
            <a:r>
              <a:rPr lang="en-US" dirty="0"/>
              <a:t>Final File size is 201mb (from 29mb)</a:t>
            </a:r>
            <a:endParaRPr lang="en-US" dirty="0">
              <a:latin typeface="DINPro-Medium" pitchFamily="50" charset="0"/>
            </a:endParaRPr>
          </a:p>
          <a:p>
            <a:pPr>
              <a:buFont typeface="Wingdings" panose="05000000000000000000" pitchFamily="2" charset="2"/>
              <a:buChar char="§"/>
            </a:pPr>
            <a:endParaRPr lang="en-US" dirty="0">
              <a:latin typeface="DINPro-Medium" pitchFamily="50" charset="0"/>
            </a:endParaRPr>
          </a:p>
          <a:p>
            <a:pPr marL="0" indent="0">
              <a:buNone/>
            </a:pPr>
            <a:br>
              <a:rPr lang="en-US" dirty="0">
                <a:latin typeface="DINPro-Medium" pitchFamily="50" charset="0"/>
              </a:rPr>
            </a:br>
            <a:endParaRPr lang="en-US" dirty="0">
              <a:latin typeface="DINPro-Medium" pitchFamily="50" charset="0"/>
            </a:endParaRPr>
          </a:p>
        </p:txBody>
      </p:sp>
      <p:sp>
        <p:nvSpPr>
          <p:cNvPr id="5" name="TextBox 4"/>
          <p:cNvSpPr txBox="1"/>
          <p:nvPr/>
        </p:nvSpPr>
        <p:spPr>
          <a:xfrm>
            <a:off x="6870061" y="2129279"/>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8" name="TextBox 7"/>
          <p:cNvSpPr txBox="1"/>
          <p:nvPr/>
        </p:nvSpPr>
        <p:spPr>
          <a:xfrm>
            <a:off x="128692" y="2085201"/>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Loading Data- Too Large</a:t>
            </a:r>
          </a:p>
        </p:txBody>
      </p:sp>
      <p:sp>
        <p:nvSpPr>
          <p:cNvPr id="7" name="Rectangle 6"/>
          <p:cNvSpPr/>
          <p:nvPr/>
        </p:nvSpPr>
        <p:spPr>
          <a:xfrm>
            <a:off x="6819778" y="2085201"/>
            <a:ext cx="2202543" cy="2448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753" y="4527922"/>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2" name="Rectangle 11"/>
          <p:cNvSpPr/>
          <p:nvPr/>
        </p:nvSpPr>
        <p:spPr>
          <a:xfrm>
            <a:off x="6794378" y="5190897"/>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nalproject2 &#10;Tables &#10;gt &#10;Columns &#10;Indexes &#10;Foreign Keys &#10;Triggers &#10;Views &#10;Stored Procedures &#10;Functions "/>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637"/>
          <a:stretch/>
        </p:blipFill>
        <p:spPr bwMode="auto">
          <a:xfrm>
            <a:off x="6805923" y="2476840"/>
            <a:ext cx="2338077" cy="201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 Grid &#10;eventid iyear &#10;1970 &#10;1970 &#10;1970 &#10;1970 &#10;1970 &#10;1970 &#10;1970 &#10;1970 &#10;month iday approxdate extended resolution country &#10;I Fetch rows: &#10;country_txt &#10;Dominican Reoublic &#10;Mexico &#10;Philiooines &#10;Greece &#10;Jaoan &#10;United States &#10;Llruauav &#10;United States &#10;region &#10;1 &#10;1 &#10;1 &#10;1 &#10;1 &#10;1 &#10;NULL &#10;NULL &#10;NULL &#10;160 &#10;101 &#10;217 &#10;218 &#10;217 &#10;region_txt &#10;Central America &amp; C &#10;North America &#10;Southeast Asia &#10;Western Eurooe &#10;East Asia &#10;North America &#10;South America &#10;North Americ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 y="4953000"/>
            <a:ext cx="6222332" cy="15126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44174" y="20852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Importing</a:t>
            </a:r>
          </a:p>
        </p:txBody>
      </p:sp>
      <p:sp>
        <p:nvSpPr>
          <p:cNvPr id="21" name="Rectangle 20"/>
          <p:cNvSpPr/>
          <p:nvPr/>
        </p:nvSpPr>
        <p:spPr>
          <a:xfrm>
            <a:off x="3480460" y="2085200"/>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1" t="2836" r="73361" b="73294"/>
          <a:stretch/>
        </p:blipFill>
        <p:spPr bwMode="auto">
          <a:xfrm>
            <a:off x="3518559" y="2438400"/>
            <a:ext cx="323453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38374" t="2492" r="35655" b="90436"/>
          <a:stretch/>
        </p:blipFill>
        <p:spPr bwMode="auto">
          <a:xfrm>
            <a:off x="3599511" y="2438400"/>
            <a:ext cx="3153579" cy="609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72200" y="4561702"/>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Summary</a:t>
            </a:r>
          </a:p>
        </p:txBody>
      </p:sp>
      <p:sp>
        <p:nvSpPr>
          <p:cNvPr id="6" name="Rectangle 5"/>
          <p:cNvSpPr/>
          <p:nvPr/>
        </p:nvSpPr>
        <p:spPr>
          <a:xfrm>
            <a:off x="139578" y="2085201"/>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dion Output &#10;Time &#10;Action &#10;SELECT • FROM finalproject2.gt LIMIT 0. &#10;1000 &#10;Message &#10;1000 row(s) retumed "/>
          <p:cNvPicPr>
            <a:picLocks noChangeAspect="1" noChangeArrowheads="1"/>
          </p:cNvPicPr>
          <p:nvPr/>
        </p:nvPicPr>
        <p:blipFill rotWithShape="1">
          <a:blip r:embed="rId8">
            <a:extLst>
              <a:ext uri="{28A0092B-C50C-407E-A947-70E740481C1C}">
                <a14:useLocalDpi xmlns:a14="http://schemas.microsoft.com/office/drawing/2010/main" val="0"/>
              </a:ext>
            </a:extLst>
          </a:blip>
          <a:srcRect l="17867" t="48450" r="24607" b="3102"/>
          <a:stretch/>
        </p:blipFill>
        <p:spPr bwMode="auto">
          <a:xfrm>
            <a:off x="6250564" y="4953001"/>
            <a:ext cx="2893436" cy="33188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250564" y="4552177"/>
            <a:ext cx="2893436" cy="7722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mysq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2978" y="5204752"/>
            <a:ext cx="1621623" cy="16216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5" y="4554537"/>
            <a:ext cx="6222332" cy="2025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09871" y="-238802"/>
            <a:ext cx="4689975" cy="1569660"/>
          </a:xfrm>
          <a:prstGeom prst="rect">
            <a:avLst/>
          </a:prstGeom>
          <a:solidFill>
            <a:schemeClr val="bg1"/>
          </a:solidFill>
          <a:ln>
            <a:solidFill>
              <a:srgbClr val="7030A0"/>
            </a:solidFill>
          </a:ln>
        </p:spPr>
        <p:txBody>
          <a:bodyPr wrap="square" rtlCol="0">
            <a:spAutoFit/>
          </a:bodyPr>
          <a:lstStyle/>
          <a:p>
            <a:r>
              <a:rPr lang="en-US" sz="3200" dirty="0">
                <a:solidFill>
                  <a:srgbClr val="7030A0"/>
                </a:solidFill>
              </a:rPr>
              <a:t>do we need to explain why we grew database 10X and is that a good thing ???</a:t>
            </a:r>
          </a:p>
        </p:txBody>
      </p:sp>
    </p:spTree>
    <p:extLst>
      <p:ext uri="{BB962C8B-B14F-4D97-AF65-F5344CB8AC3E}">
        <p14:creationId xmlns:p14="http://schemas.microsoft.com/office/powerpoint/2010/main" val="1368144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lowdownfast.com/wp-content/uploads/2009/02/looking.jpg"/>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014"/>
          <a:stretch/>
        </p:blipFill>
        <p:spPr bwMode="auto">
          <a:xfrm>
            <a:off x="1" y="-10886"/>
            <a:ext cx="9144000" cy="6868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4920" r="17007" b="3608"/>
          <a:stretch/>
        </p:blipFill>
        <p:spPr bwMode="auto">
          <a:xfrm>
            <a:off x="-61685" y="3194669"/>
            <a:ext cx="5167085" cy="343473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7007" b="81852"/>
          <a:stretch/>
        </p:blipFill>
        <p:spPr bwMode="auto">
          <a:xfrm>
            <a:off x="-61686" y="290285"/>
            <a:ext cx="5167085" cy="2902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67200" y="838200"/>
            <a:ext cx="4936436" cy="6019800"/>
          </a:xfrm>
          <a:noFill/>
        </p:spPr>
        <p:txBody>
          <a:bodyPr>
            <a:normAutofit fontScale="92500" lnSpcReduction="20000"/>
          </a:bodyPr>
          <a:lstStyle/>
          <a:p>
            <a:pPr marL="0" indent="0">
              <a:buNone/>
            </a:pPr>
            <a:r>
              <a:rPr lang="en-US" i="1" dirty="0"/>
              <a:t>Having moved the data to MYSQL, </a:t>
            </a:r>
            <a:r>
              <a:rPr lang="en-US" dirty="0"/>
              <a:t>we ran scripts that determined which columns were sparse</a:t>
            </a:r>
          </a:p>
          <a:p>
            <a:pPr marL="0" indent="0">
              <a:buNone/>
            </a:pPr>
            <a:endParaRPr lang="en-US" dirty="0"/>
          </a:p>
          <a:p>
            <a:pPr marL="0" indent="0" algn="ctr">
              <a:buNone/>
            </a:pPr>
            <a:r>
              <a:rPr lang="en-US" dirty="0"/>
              <a:t> The criterion for sparseness was that </a:t>
            </a:r>
            <a:r>
              <a:rPr lang="en-US" b="1" dirty="0"/>
              <a:t>80% </a:t>
            </a:r>
            <a:r>
              <a:rPr lang="en-US" dirty="0"/>
              <a:t>or more of the column was </a:t>
            </a:r>
            <a:r>
              <a:rPr lang="en-US" b="1" dirty="0"/>
              <a:t>NULL</a:t>
            </a:r>
            <a:r>
              <a:rPr lang="en-US" dirty="0"/>
              <a:t> or contained ‘.’</a:t>
            </a:r>
          </a:p>
          <a:p>
            <a:pPr marL="0" indent="0" algn="ctr">
              <a:buNone/>
            </a:pPr>
            <a:endParaRPr lang="en-US" dirty="0"/>
          </a:p>
          <a:p>
            <a:pPr marL="0" indent="0" algn="ctr">
              <a:buNone/>
            </a:pPr>
            <a:r>
              <a:rPr lang="en-US" sz="2800" dirty="0">
                <a:solidFill>
                  <a:schemeClr val="tx1"/>
                </a:solidFill>
                <a:effectLst>
                  <a:outerShdw blurRad="50800" dist="38100" dir="5400000" algn="t" rotWithShape="0">
                    <a:prstClr val="black">
                      <a:alpha val="40000"/>
                    </a:prstClr>
                  </a:outerShdw>
                </a:effectLst>
              </a:rPr>
              <a:t>“When you look into an abyss, the abyss also looks into you “</a:t>
            </a:r>
          </a:p>
          <a:p>
            <a:pPr marL="0" indent="0" algn="r">
              <a:buNone/>
            </a:pPr>
            <a:r>
              <a:rPr lang="en-US" sz="2600" dirty="0">
                <a:solidFill>
                  <a:schemeClr val="tx1"/>
                </a:solidFill>
                <a:effectLst>
                  <a:outerShdw blurRad="50800" dist="38100" dir="5400000" algn="t" rotWithShape="0">
                    <a:prstClr val="black">
                      <a:alpha val="40000"/>
                    </a:prstClr>
                  </a:outerShdw>
                </a:effectLst>
              </a:rPr>
              <a:t>-Frederick Nietzsche</a:t>
            </a:r>
          </a:p>
          <a:p>
            <a:pPr marL="0" indent="0">
              <a:buNone/>
            </a:pPr>
            <a:endParaRPr lang="en-US" sz="1500" dirty="0">
              <a:solidFill>
                <a:schemeClr val="tx1"/>
              </a:solidFill>
            </a:endParaRPr>
          </a:p>
          <a:p>
            <a:pPr marL="0" indent="0">
              <a:buNone/>
            </a:pPr>
            <a:r>
              <a:rPr lang="en-US" dirty="0"/>
              <a:t>We </a:t>
            </a:r>
            <a:r>
              <a:rPr lang="en-US" b="1" dirty="0"/>
              <a:t>created alter tables </a:t>
            </a:r>
            <a:r>
              <a:rPr lang="en-US" dirty="0"/>
              <a:t>for the sparse columns and </a:t>
            </a:r>
            <a:r>
              <a:rPr lang="en-US" b="1" dirty="0"/>
              <a:t>dropped them</a:t>
            </a:r>
          </a:p>
          <a:p>
            <a:pPr marL="0" indent="0">
              <a:buNone/>
            </a:pPr>
            <a:endParaRPr lang="en-US" b="1" dirty="0"/>
          </a:p>
          <a:p>
            <a:pPr marL="0" indent="0" algn="ctr">
              <a:buNone/>
            </a:pPr>
            <a:r>
              <a:rPr lang="en-US" b="1" dirty="0"/>
              <a:t>At this point, the table was ready for normalization</a:t>
            </a:r>
          </a:p>
        </p:txBody>
      </p:sp>
      <p:sp>
        <p:nvSpPr>
          <p:cNvPr id="2" name="Title 1"/>
          <p:cNvSpPr>
            <a:spLocks noGrp="1"/>
          </p:cNvSpPr>
          <p:nvPr>
            <p:ph type="title"/>
          </p:nvPr>
        </p:nvSpPr>
        <p:spPr>
          <a:xfrm>
            <a:off x="1295400" y="0"/>
            <a:ext cx="8229600" cy="1465995"/>
          </a:xfrm>
        </p:spPr>
        <p:txBody>
          <a:bodyPr>
            <a:noAutofit/>
          </a:bodyPr>
          <a:lstStyle/>
          <a:p>
            <a:pPr algn="r"/>
            <a:r>
              <a:rPr lang="en-US" sz="4800" b="1" dirty="0"/>
              <a:t>Data Profiling  </a:t>
            </a:r>
            <a:br>
              <a:rPr lang="en-US" sz="4800" b="1" dirty="0"/>
            </a:br>
            <a:endParaRPr lang="en-US" sz="4800" dirty="0"/>
          </a:p>
        </p:txBody>
      </p:sp>
    </p:spTree>
    <p:extLst>
      <p:ext uri="{BB962C8B-B14F-4D97-AF65-F5344CB8AC3E}">
        <p14:creationId xmlns:p14="http://schemas.microsoft.com/office/powerpoint/2010/main" val="190665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857</TotalTime>
  <Words>1152</Words>
  <Application>Microsoft Office PowerPoint</Application>
  <PresentationFormat>On-screen Show (4:3)</PresentationFormat>
  <Paragraphs>122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DINPro-Black</vt:lpstr>
      <vt:lpstr>DINPro-Medium</vt:lpstr>
      <vt:lpstr>Script MT Bold</vt:lpstr>
      <vt:lpstr>Wingdings</vt:lpstr>
      <vt:lpstr>Office Theme</vt:lpstr>
      <vt:lpstr>PowerPoint Presentation</vt:lpstr>
      <vt:lpstr>Global Terrorism Database</vt:lpstr>
      <vt:lpstr>GTD defines Terrorism as:</vt:lpstr>
      <vt:lpstr>Team Project</vt:lpstr>
      <vt:lpstr>Why Choose SQL?</vt:lpstr>
      <vt:lpstr>Data Loading Pitfalls</vt:lpstr>
      <vt:lpstr>Data Wrangling</vt:lpstr>
      <vt:lpstr>Our Framework</vt:lpstr>
      <vt:lpstr>Data Profiling   </vt:lpstr>
      <vt:lpstr>Data Normalization </vt:lpstr>
      <vt:lpstr>Before Normalization</vt:lpstr>
      <vt:lpstr>Data Analysis: Python</vt:lpstr>
      <vt:lpstr>PowerPoint Presentation</vt:lpstr>
      <vt:lpstr>PowerPoint Presentation</vt:lpstr>
      <vt:lpstr>Data Analysis: R</vt:lpstr>
      <vt:lpstr>R Analysis:  Geographic Clustering on Map Over Time</vt:lpstr>
      <vt:lpstr>Geographic Center and Dispersion </vt:lpstr>
      <vt:lpstr>PowerPoint Presentation</vt:lpstr>
      <vt:lpstr>Conclusions</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Sunna Quazi</dc:creator>
  <cp:lastModifiedBy>McDevitt, Patrick (GE Aviation, US)</cp:lastModifiedBy>
  <cp:revision>52</cp:revision>
  <dcterms:created xsi:type="dcterms:W3CDTF">2017-07-17T06:25:38Z</dcterms:created>
  <dcterms:modified xsi:type="dcterms:W3CDTF">2017-08-13T23:27:14Z</dcterms:modified>
</cp:coreProperties>
</file>